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51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6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94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10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48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83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07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4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1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14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62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40B30-5962-477D-99B0-8C37B17E59A4}" type="datetimeFigureOut">
              <a:rPr lang="en-US" smtClean="0"/>
              <a:pPr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31DD-F186-4FF4-B02D-8B7DB3E7A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9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marcucciconcrete.com/index.html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marcucciconcrete.com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LLWHA Consolidated Buying Power:</a:t>
            </a:r>
            <a:br>
              <a:rPr lang="en-US" sz="3200" dirty="0" smtClean="0"/>
            </a:br>
            <a:r>
              <a:rPr lang="en-US" sz="3200" b="1" dirty="0" smtClean="0"/>
              <a:t>  Concrete Driveway Repair/Replacement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893628" cy="182880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Numerous homes within LWHA are in need of driveway repairs/replacement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Consolidating concrete work will yield the best pricing from local reputable suppliers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As part of LLWHA Board services, we will coordinate the consolidation of concrete work so our homeowners get the best price by leveraging our 78 home buying power 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" y="7620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08714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028" y="762000"/>
            <a:ext cx="3251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914" y="4430486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8257" y="24384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Sinking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3704" y="1720334"/>
            <a:ext cx="9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Cracking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48539" y="564968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Lifting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2431" y="6172200"/>
            <a:ext cx="9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Cracking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242536"/>
            <a:ext cx="2222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Program Coordinator: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Mike Kutcher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248-668-1658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MJKutcher@aol.com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9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2328"/>
            <a:ext cx="8496298" cy="3245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Plan </a:t>
            </a:r>
            <a:r>
              <a:rPr lang="en-US" sz="2600" dirty="0" smtClean="0">
                <a:solidFill>
                  <a:schemeClr val="tx1"/>
                </a:solidFill>
              </a:rPr>
              <a:t>(dates may vary slightly based on interests/needs):</a:t>
            </a:r>
          </a:p>
          <a:p>
            <a:pPr lvl="1"/>
            <a:r>
              <a:rPr lang="en-US" dirty="0" smtClean="0"/>
              <a:t>Provide budgetary estimates to homeowners at fall HOA meeting for individual to plan/budget for 2013 repair work (attached)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 spring of 2013, create list of LLWHA interested in concrete work </a:t>
            </a:r>
          </a:p>
          <a:p>
            <a:pPr lvl="1"/>
            <a:r>
              <a:rPr lang="en-US" dirty="0" smtClean="0"/>
              <a:t>Provide consolidated list to 2 suppliers for competitive quoting </a:t>
            </a:r>
            <a:r>
              <a:rPr lang="en-US" dirty="0" smtClean="0">
                <a:solidFill>
                  <a:srgbClr val="FF0000"/>
                </a:solidFill>
              </a:rPr>
              <a:t>(10May)</a:t>
            </a:r>
          </a:p>
          <a:p>
            <a:pPr lvl="1"/>
            <a:r>
              <a:rPr lang="en-US" dirty="0" smtClean="0"/>
              <a:t>Negotiate best pricing based on total volume of consolidated work</a:t>
            </a:r>
          </a:p>
          <a:p>
            <a:pPr lvl="1"/>
            <a:r>
              <a:rPr lang="en-US" dirty="0" smtClean="0"/>
              <a:t>Select a single source </a:t>
            </a:r>
            <a:r>
              <a:rPr lang="en-US" dirty="0" smtClean="0">
                <a:solidFill>
                  <a:srgbClr val="FF0000"/>
                </a:solidFill>
              </a:rPr>
              <a:t>(1June)</a:t>
            </a:r>
          </a:p>
          <a:p>
            <a:pPr lvl="1"/>
            <a:r>
              <a:rPr lang="en-US" dirty="0" smtClean="0"/>
              <a:t>Provide list of interested/committed homeowners to designated supplier.  	        --------</a:t>
            </a:r>
            <a:r>
              <a:rPr lang="en-US" i="1" dirty="0" smtClean="0"/>
              <a:t>At this point LLWHA “coordination is complete”-------</a:t>
            </a:r>
          </a:p>
          <a:p>
            <a:pPr lvl="1"/>
            <a:r>
              <a:rPr lang="en-US" dirty="0" smtClean="0"/>
              <a:t>Supplier will work individually with each interested homeowner to define specific homeowner needs/designs/quote , payment plan &amp; timing.</a:t>
            </a:r>
            <a:endParaRPr lang="en-US" dirty="0"/>
          </a:p>
        </p:txBody>
      </p:sp>
      <p:pic>
        <p:nvPicPr>
          <p:cNvPr id="1026" name="Picture 2" descr="stamped concrete Michig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616" y="1628775"/>
            <a:ext cx="2283883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crete driveway Michigan">
            <a:hlinkClick r:id="rId3" tooltip="concrete driveway Michiga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28775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oncrete Michigan">
            <a:hlinkClick r:id="rId5" tooltip="concrete Michiga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726952"/>
            <a:ext cx="3349625" cy="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marcucciconcrete.com/images/jobs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5" y="177085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marcucciconcrete.com/images/jobs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191" y="177085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87" t="20870" r="32099" b="69751"/>
          <a:stretch/>
        </p:blipFill>
        <p:spPr bwMode="auto">
          <a:xfrm>
            <a:off x="5876085" y="1151492"/>
            <a:ext cx="3294191" cy="4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05200" y="78367"/>
            <a:ext cx="5448298" cy="685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LLWHA Consolidated Buying Power: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3200" b="1" dirty="0" smtClean="0"/>
              <a:t>Concrete Driveway Repair/Replacement 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5173746" y="3402419"/>
            <a:ext cx="377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http://www.fortunaconstruction.com/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244334"/>
            <a:ext cx="356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http://www.marcucciconcrete.com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23231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Estimates</a:t>
            </a:r>
            <a:r>
              <a:rPr lang="en-US" dirty="0" smtClean="0"/>
              <a:t>:    </a:t>
            </a:r>
            <a:r>
              <a:rPr lang="en-US" sz="2200" dirty="0" smtClean="0"/>
              <a:t>thus far (from Marcucci &amp; Fortuna)</a:t>
            </a:r>
          </a:p>
          <a:p>
            <a:r>
              <a:rPr lang="en-US" sz="2600" dirty="0" smtClean="0"/>
              <a:t>$3.50-4/sq for full 4” thick driveway replacement </a:t>
            </a:r>
            <a:r>
              <a:rPr lang="en-US" sz="2200" dirty="0" smtClean="0"/>
              <a:t>(excluding apron)</a:t>
            </a:r>
          </a:p>
          <a:p>
            <a:r>
              <a:rPr lang="en-US" sz="2600" dirty="0" smtClean="0"/>
              <a:t>$4-6/sqft for 6” thick apron</a:t>
            </a:r>
          </a:p>
          <a:p>
            <a:r>
              <a:rPr lang="en-US" sz="2600" dirty="0" smtClean="0"/>
              <a:t>$4-6/sqft for 4” slab replacements </a:t>
            </a:r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u="sng" dirty="0" smtClean="0"/>
              <a:t>Example Driveway Project Costs</a:t>
            </a:r>
            <a:r>
              <a:rPr lang="en-US" dirty="0" smtClean="0"/>
              <a:t>: </a:t>
            </a:r>
            <a:r>
              <a:rPr lang="en-US" sz="1900" dirty="0" smtClean="0"/>
              <a:t>(all prices include removal &amp; fill)</a:t>
            </a:r>
          </a:p>
          <a:p>
            <a:pPr lvl="1"/>
            <a:r>
              <a:rPr lang="en-US" dirty="0" smtClean="0"/>
              <a:t>Front entrance garage 50’x16’ = $2800-3200  </a:t>
            </a:r>
            <a:r>
              <a:rPr lang="en-US" sz="1300" dirty="0" smtClean="0"/>
              <a:t>(not including apron)</a:t>
            </a:r>
          </a:p>
          <a:p>
            <a:pPr lvl="1"/>
            <a:r>
              <a:rPr lang="en-US" dirty="0" smtClean="0"/>
              <a:t>Side entry garage 80’x16’ = $4500-5120 </a:t>
            </a:r>
            <a:r>
              <a:rPr lang="en-US" sz="1300" dirty="0" smtClean="0"/>
              <a:t>(not including apron)</a:t>
            </a:r>
          </a:p>
          <a:p>
            <a:pPr lvl="1"/>
            <a:r>
              <a:rPr lang="en-US" dirty="0" smtClean="0"/>
              <a:t>Apron (16’ wide) to sidewalk = $640-960</a:t>
            </a:r>
          </a:p>
          <a:p>
            <a:pPr lvl="1"/>
            <a:r>
              <a:rPr lang="en-US" dirty="0" smtClean="0"/>
              <a:t>Slab ~8’x9’ = $250-290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8353" y="5957402"/>
            <a:ext cx="9216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Suppliers indicated discount can be </a:t>
            </a:r>
            <a:r>
              <a:rPr lang="en-US" b="1" i="1" dirty="0" smtClean="0"/>
              <a:t>even greater </a:t>
            </a:r>
            <a:r>
              <a:rPr lang="en-US" dirty="0" smtClean="0"/>
              <a:t>than listed above depending on volume.</a:t>
            </a:r>
          </a:p>
          <a:p>
            <a:endParaRPr lang="en-US" dirty="0"/>
          </a:p>
          <a:p>
            <a:r>
              <a:rPr lang="en-US" dirty="0" smtClean="0"/>
              <a:t>Please note the </a:t>
            </a:r>
            <a:r>
              <a:rPr lang="en-US" u="sng" dirty="0" smtClean="0"/>
              <a:t>city</a:t>
            </a:r>
            <a:r>
              <a:rPr lang="en-US" dirty="0" smtClean="0"/>
              <a:t> sidewalks are the responsibility of the homeowner to maintain / replace.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LLWHA Consolidated Buying Power: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3200" b="1" dirty="0" smtClean="0"/>
              <a:t>Concrete Driveway Repair/Replacement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131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296</Words>
  <Application>Microsoft Office PowerPoint</Application>
  <PresentationFormat>On-screen Show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LLWHA Consolidated Buying Power:   Concrete Driveway Repair/Replacement </vt:lpstr>
      <vt:lpstr>Slide 2</vt:lpstr>
      <vt:lpstr>Slide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LLWHA Concrete Driveway Repair/Replacement</dc:title>
  <dc:creator>mike</dc:creator>
  <cp:lastModifiedBy>Owner</cp:lastModifiedBy>
  <cp:revision>16</cp:revision>
  <dcterms:created xsi:type="dcterms:W3CDTF">2012-11-19T21:31:16Z</dcterms:created>
  <dcterms:modified xsi:type="dcterms:W3CDTF">2013-04-15T01:25:29Z</dcterms:modified>
</cp:coreProperties>
</file>